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529" r:id="rId2"/>
    <p:sldId id="546" r:id="rId3"/>
    <p:sldId id="476" r:id="rId4"/>
    <p:sldId id="477" r:id="rId5"/>
    <p:sldId id="478" r:id="rId6"/>
    <p:sldId id="482" r:id="rId7"/>
    <p:sldId id="483" r:id="rId8"/>
    <p:sldId id="480" r:id="rId9"/>
    <p:sldId id="481" r:id="rId10"/>
    <p:sldId id="484" r:id="rId11"/>
    <p:sldId id="485" r:id="rId12"/>
    <p:sldId id="491" r:id="rId13"/>
    <p:sldId id="260" r:id="rId14"/>
    <p:sldId id="486" r:id="rId15"/>
    <p:sldId id="307" r:id="rId16"/>
    <p:sldId id="487" r:id="rId17"/>
    <p:sldId id="488" r:id="rId18"/>
    <p:sldId id="489" r:id="rId19"/>
    <p:sldId id="490" r:id="rId20"/>
    <p:sldId id="510" r:id="rId21"/>
    <p:sldId id="310" r:id="rId22"/>
    <p:sldId id="308" r:id="rId23"/>
    <p:sldId id="569" r:id="rId24"/>
    <p:sldId id="544" r:id="rId25"/>
    <p:sldId id="322" r:id="rId26"/>
    <p:sldId id="413" r:id="rId27"/>
    <p:sldId id="314" r:id="rId28"/>
    <p:sldId id="319" r:id="rId29"/>
    <p:sldId id="514" r:id="rId30"/>
    <p:sldId id="530" r:id="rId31"/>
    <p:sldId id="531" r:id="rId32"/>
    <p:sldId id="532" r:id="rId33"/>
    <p:sldId id="523" r:id="rId34"/>
    <p:sldId id="323" r:id="rId3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74CA-2199-C15B-CC3B-C90A3ABA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CD625-80BE-BB3F-CD9B-85A343EB7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AF68C-3871-E2F5-7E98-0A2AAFCB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84A37-870C-7DA9-CE4C-C806ED200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7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LeNet-5, a pioneering 7-level convolutional network by </a:t>
            </a:r>
            <a:r>
              <a:rPr lang="en-GB" dirty="0" err="1"/>
              <a:t>LeCun</a:t>
            </a:r>
            <a:r>
              <a:rPr lang="en-GB" dirty="0"/>
              <a:t> et al in 1998, that classifies digits, was applied by several banks to recognise hand-written numbers on checks (cheques) digitized in 32x32 pixel greyscale </a:t>
            </a:r>
            <a:r>
              <a:rPr lang="en-GB" dirty="0" err="1"/>
              <a:t>inputimages</a:t>
            </a:r>
            <a:r>
              <a:rPr lang="en-GB" dirty="0"/>
              <a:t>. The ability to process higher resolution images requires larger and more convolutional layers, so this technique is constrained by the availability of computing resources.</a:t>
            </a:r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6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D775-B00D-D01C-31C7-04C589CA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3D7F8-CA75-4FCB-3C41-61244A1A8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79DE0-2101-5665-1DB7-37E9F08B3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9EC0-8CD3-E854-8EBB-2C357048B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EC8C-264E-0FE8-CBE3-EA3A1023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1EC5B-92FC-C844-8B20-31C7B6978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6E70B-F211-C35B-B558-039C5DBA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501B-91A4-4D9F-9490-C75F480B4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C942-B88F-D0B3-17E7-AB4432DA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901F6-5848-73C6-3F64-4D38F0B8C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03633-F7DC-2C12-24F5-2B538AA31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FC19C-C1E9-4850-8BFB-607DE972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2393-EF9E-AB0E-11E1-73B7E29D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6B8FA-6B44-9CE6-801F-6C1228049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DFFB0-F67B-D012-0DCD-850171EB9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BC8AC-8F48-2307-BCB8-81760C55F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A2D6B0-9A23-A652-983A-195470C0A7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98F5-928D-64C2-052B-757E4345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DE8FE-B685-F30A-6FC5-17A2E79A0C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C6B1E-8548-7CFB-E0AF-C103FD80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73" y="707484"/>
            <a:ext cx="57721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844AE-DF84-B000-3ED7-18B006B8C749}"/>
              </a:ext>
            </a:extLst>
          </p:cNvPr>
          <p:cNvSpPr txBox="1"/>
          <p:nvPr/>
        </p:nvSpPr>
        <p:spPr>
          <a:xfrm>
            <a:off x="5625273" y="5346619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, 2015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67513-4673-F11B-57E8-1CC1DA96F358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622E9-786B-187F-5F21-41BF63D7E5B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41B0-F1CD-F137-D32A-1B1BAB05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111E80-5E19-CBBB-979B-4558C084616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05ED7-ECAA-CB0C-5A91-487814E3B0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1AC56-AB60-86A7-C792-36D65D86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A22A5-7B1E-2792-FDF3-7ADC1F3E20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138D9-341D-EE01-A88B-8952243D287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55FB9-DFE4-FC8B-66DB-073B96C1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C49ED-AF46-314A-826E-459ABBB20A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1403C-88D7-1E82-EA82-90C0560212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C52C-7ABF-E58F-A06F-B5A67534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E6502E-CBBE-728B-4E55-53939654197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Invariance</a:t>
            </a:r>
            <a:r>
              <a:rPr lang="en-GB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C9A4F-3EA5-849D-FEAE-0936A34D87B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BDEF1-0911-5826-23CB-B8333BF6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A921A-AFE6-9E6D-E56A-AC95931A460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This would mean that we </a:t>
            </a:r>
            <a:r>
              <a:rPr lang="en-GB" b="1" dirty="0">
                <a:solidFill>
                  <a:srgbClr val="040C28"/>
                </a:solidFill>
              </a:rPr>
              <a:t>flatten</a:t>
            </a:r>
            <a:r>
              <a:rPr lang="en-GB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b="1" dirty="0">
                <a:solidFill>
                  <a:srgbClr val="040C28"/>
                </a:solidFill>
              </a:rPr>
              <a:t>spatial correlations </a:t>
            </a:r>
            <a:r>
              <a:rPr lang="en-GB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And what with the invariances?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88CE9-3919-F345-859B-DBEA83D4631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19635-012A-A462-27D9-0AB98F5E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0F1AC0-DE68-D98A-BFB8-09CC58D61E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Convolutional filters </a:t>
            </a:r>
            <a:r>
              <a:rPr lang="en-GB" dirty="0">
                <a:solidFill>
                  <a:srgbClr val="040C28"/>
                </a:solidFill>
              </a:rPr>
              <a:t>are small matrices that “slide” over an image.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b="1" dirty="0">
                <a:solidFill>
                  <a:srgbClr val="040C28"/>
                </a:solidFill>
              </a:rPr>
              <a:t>feature</a:t>
            </a:r>
            <a:r>
              <a:rPr lang="en-GB" dirty="0">
                <a:solidFill>
                  <a:srgbClr val="040C28"/>
                </a:solidFill>
              </a:rPr>
              <a:t>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AE6BC-060B-F0BE-D9D7-711DB15057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51178-703A-4F1C-FEBA-EC5A08A1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5556F-5FA2-C7B2-97DD-12559D3E7D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module stacks modules that consist of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feature maps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(or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channels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) that each learn a relevant convolutional filter with specific dimensions, and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features.  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44097F64-C09B-506B-7BFB-EE97B0CDCF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7" y="2139462"/>
            <a:ext cx="8271174" cy="442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34755-07BD-502C-B372-2E67BFB7379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E9B1-1A9C-F893-0FCE-590E17CD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48492-C767-6717-4F2E-37EBCA3A761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Each neuron looks at a different (overlapping) part in the image and performs a convolution. 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convolution is defined by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that are learned from the data.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So, in each feature maps,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for each neuron have the same value, i.e. they are shared. The only difference is in what part of the image the neuron looks at.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Feature map</a:t>
            </a: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A17EC-C06B-6D0B-08E0-3766DE32F77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18BA-FEDD-3278-79A3-6D25C665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CD0FC4-360C-63CA-7D5A-3BC0E127D3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pooling operation that calculates the maximum, or largest,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2FC6C-38C2-76BB-EF96-3B9780E09F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87948-D654-CABC-7A61-18EFC200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6110F8-4678-C234-E7A2-53B116EA0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FD6C-63EF-F08F-EAC8-45D7D775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rdi Pont-Tuset's site – XKCD plots: Deep learning evolution">
            <a:extLst>
              <a:ext uri="{FF2B5EF4-FFF2-40B4-BE49-F238E27FC236}">
                <a16:creationId xmlns:a16="http://schemas.microsoft.com/office/drawing/2014/main" id="{EB607E49-DC1B-E432-FB74-1EAE48F4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02" y="1339327"/>
            <a:ext cx="6129618" cy="40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4C634-83B5-5B33-CD1D-2718B0A78F9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AE39-62B2-6AE9-49DF-53C6C975CA13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AC71-0844-F707-1B4B-6B152F81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FD4F7E-8647-D5F1-60A3-8FAEA2FF915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6B2288-5398-58B3-2496-A3D279B639E1}"/>
              </a:ext>
            </a:extLst>
          </p:cNvPr>
          <p:cNvSpPr txBox="1"/>
          <p:nvPr/>
        </p:nvSpPr>
        <p:spPr>
          <a:xfrm>
            <a:off x="7690742" y="5148740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35429-44EA-737F-734C-B41EE86936BA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467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b="1" dirty="0">
                <a:solidFill>
                  <a:srgbClr val="040C28"/>
                </a:solidFill>
              </a:rPr>
              <a:t>data augmentation</a:t>
            </a:r>
            <a:r>
              <a:rPr lang="en-GB" dirty="0">
                <a:solidFill>
                  <a:srgbClr val="040C28"/>
                </a:solidFill>
              </a:rPr>
              <a:t>. This is a form of model </a:t>
            </a:r>
            <a:r>
              <a:rPr lang="en-GB" b="1" dirty="0">
                <a:solidFill>
                  <a:srgbClr val="040C28"/>
                </a:solidFill>
              </a:rPr>
              <a:t>regularization</a:t>
            </a:r>
            <a:r>
              <a:rPr lang="en-GB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D41E8-A9D3-DE69-37F9-B2C7C36C960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49287-30F9-07CC-2F03-DB685FFB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A9459-A320-A6FD-B6FA-345221354D7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BA237-1249-413A-B05A-F960739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755789"/>
            <a:ext cx="10328030" cy="552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66D26-FB82-E93D-47A1-241549B886A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B00F6-F279-1A23-ABBC-DE01C248CEA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9DDA-93D9-3F1C-8E48-E4B1DA3F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7274-F1C3-A22D-8F2A-D5F456EDF9F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2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CNN: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27C62-0FB9-0DBC-AC05-0FCFE4DB504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6657A-62F1-4E25-7488-32D125CE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EA28C-9211-3374-5659-AC00809217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538-0F17-7EF5-1E83-AAD6EE22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10C78-A02F-E551-3ACA-3F143E8E43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2848F-F23D-D6D8-639A-EB0B7094E9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68A-3FC2-8AED-BE1B-B44C94DC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D601B2-0088-8613-D8DF-6DFB2525122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44FCB-259B-E546-C4B0-4E3DF53984A8}"/>
              </a:ext>
            </a:extLst>
          </p:cNvPr>
          <p:cNvSpPr txBox="1"/>
          <p:nvPr/>
        </p:nvSpPr>
        <p:spPr>
          <a:xfrm>
            <a:off x="599056" y="1138518"/>
            <a:ext cx="108961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				 </a:t>
            </a:r>
            <a:r>
              <a:rPr lang="en-GB" sz="2400" dirty="0" err="1">
                <a:latin typeface="+mj-lt"/>
              </a:rPr>
              <a:t>mnist_pytorch.ipynb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F8F0F74-B59C-8ABF-FE5D-08C1C502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9" y="1267724"/>
            <a:ext cx="4836543" cy="27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3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FF9D-FB3F-EE6B-6E80-5F016084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07059-55FB-6FCA-B126-F9FB78F34939}"/>
              </a:ext>
            </a:extLst>
          </p:cNvPr>
          <p:cNvSpPr txBox="1"/>
          <p:nvPr/>
        </p:nvSpPr>
        <p:spPr>
          <a:xfrm>
            <a:off x="241299" y="1075957"/>
            <a:ext cx="105497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ImageNet is a large-scale visual database designed for use in visual object recognition research, containing millions of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images across thousands of categories.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It was introduced by Fei-Fei Li and her team in 2009 and played a crucial role in advancing deep learning, particularly in convolutional neural networks (CNNs).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ImageNet Large Scale Visual Recognition Challenge (ILSVRC), held annually from 2010 to 2017, drove major breakthroughs in AI and computer vision, with models like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AlexNet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VGG,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ResNet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EfficientNet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achieving state-of-the-art performance.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Despite its influence, ImageNet has limitations, including dataset bias, ethical concerns related to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labeling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challenges in real-world generalization beyond the controlled dataset.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FD794-64DD-4791-6451-2D1CBA8942C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87FD-D68B-F3B9-EE20-371817E9E3B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D1291-A15A-F75C-1763-E2943AE8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33BCA-20C8-0665-C561-734353FD938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0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C4C7F116-327C-4BBC-B01D-0FC1020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5D6C-D481-10CF-BB5C-7EB1B62360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149D5-F7A9-FE17-4EFD-AE4DA0068A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D9F2A-FEF0-BBE0-B150-7704DC22C2F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17583-4AD2-8716-A889-B5CCE4A6F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99E90-A91F-C170-6F12-C16E135D686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7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DB0AA8A-AA8C-4A6F-87ED-71C02355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65"/>
            <a:ext cx="12192000" cy="417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837DA-2033-3638-31C1-B67D585169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8C119-0F1E-5482-8F80-8EAAC90E7ED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775D-9506-A4C4-3A1F-579F0355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BCBDF-76E8-7328-09AB-6137EDB1AB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6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EA0598-829D-4677-B921-4186C81C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1" y="889020"/>
            <a:ext cx="7350192" cy="21591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06851D-F1A2-4ABC-A6C6-EAF59EC6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3597901"/>
            <a:ext cx="6917572" cy="260426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4F133E3-5855-4F16-A8CC-9129799884B8}"/>
              </a:ext>
            </a:extLst>
          </p:cNvPr>
          <p:cNvSpPr txBox="1"/>
          <p:nvPr/>
        </p:nvSpPr>
        <p:spPr>
          <a:xfrm>
            <a:off x="4912692" y="3048139"/>
            <a:ext cx="15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LeNet-5 (1998)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A7DD-74DD-3964-EF5A-678E2AF8255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803-696D-4EE2-CF6B-C45B7ED071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Large Scale Visual Recognition Challenge: https://www.image-net.org/challenges/LSVRC/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3042-F393-0165-6F2C-E3ED3756F9F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B9D9A-657B-E1A7-1888-91245BDC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365812-D0F1-3341-0959-876323658BC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726D9-A682-D111-2B9F-A855AA29160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https://paperswithcode.com/sota/image-classification-on-imagenet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9BACF-098F-FBFC-0321-6A49D5CF90A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DE89B-E3A2-F686-0A54-8140D88C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96B67B-3F27-2977-15E8-D4733E4BA0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249AE8-B632-BE84-1E9B-6DBB7DC05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4" y="1763990"/>
            <a:ext cx="11185971" cy="3195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C728D-9DB0-64CE-C8AB-57AA71791CA8}"/>
              </a:ext>
            </a:extLst>
          </p:cNvPr>
          <p:cNvSpPr/>
          <p:nvPr/>
        </p:nvSpPr>
        <p:spPr>
          <a:xfrm>
            <a:off x="11123404" y="1941755"/>
            <a:ext cx="193638" cy="247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5659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36E1B-5191-B46A-6B54-6BCC5CC7DB2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E4175-77C6-B9A5-CBA5-8A974F4C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A19348-8604-3D54-D51C-57D6D1CA402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7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5379-ECB7-ECEC-3231-DBFD84A65E6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3B64D-2C47-CEFB-1BB6-DD8ECB5C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621C7B-9450-F5BF-D2CE-20F2F696198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C10A-8F5B-8FC0-D5F0-A33B6D11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5E382-C244-03BE-42E6-3C44D2FEDFCB}"/>
              </a:ext>
            </a:extLst>
          </p:cNvPr>
          <p:cNvSpPr txBox="1"/>
          <p:nvPr/>
        </p:nvSpPr>
        <p:spPr>
          <a:xfrm>
            <a:off x="241299" y="1075957"/>
            <a:ext cx="1082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54DD1-92F6-2DAE-A28F-8B8B6020E34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06E36-C96A-DE6B-BDB7-185516542A6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72751-EDAB-F95F-B082-2F7EE57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52C936-F213-405D-FAA2-D53605EE960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AADBA9-0585-33C2-12B2-11F6A83AAD4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7ED595EF-E434-5A91-D559-1CC2403E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03" y="1946830"/>
            <a:ext cx="7390764" cy="33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7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3C68-95C3-2C66-8E6F-EDDE3EA1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CC32C-B8BC-5B47-C71A-252D807D7A1D}"/>
              </a:ext>
            </a:extLst>
          </p:cNvPr>
          <p:cNvSpPr txBox="1"/>
          <p:nvPr/>
        </p:nvSpPr>
        <p:spPr>
          <a:xfrm>
            <a:off x="241299" y="1075957"/>
            <a:ext cx="1082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Instead of learning the full transformation, </a:t>
            </a:r>
            <a:r>
              <a:rPr lang="en-GB" dirty="0" err="1"/>
              <a:t>ResNet</a:t>
            </a:r>
            <a:r>
              <a:rPr lang="en-GB" dirty="0"/>
              <a:t> learns the </a:t>
            </a:r>
            <a:r>
              <a:rPr lang="en-GB" b="1" dirty="0"/>
              <a:t>residual (difference) between input and output</a:t>
            </a:r>
            <a:r>
              <a:rPr lang="en-GB" dirty="0"/>
              <a:t>, making optimization easier and improving convergence.</a:t>
            </a:r>
            <a:endParaRPr lang="en-GB" dirty="0">
              <a:solidFill>
                <a:srgbClr val="040C28"/>
              </a:solidFill>
            </a:endParaRP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 err="1"/>
              <a:t>ResNet</a:t>
            </a:r>
            <a:r>
              <a:rPr lang="en-GB" dirty="0"/>
              <a:t> enables training of networks with </a:t>
            </a:r>
            <a:r>
              <a:rPr lang="en-GB" b="1" dirty="0"/>
              <a:t>hundreds or even thousands of layers</a:t>
            </a:r>
            <a:r>
              <a:rPr lang="en-GB" dirty="0"/>
              <a:t>, significantly improving performance in image recognition tasks without degradation.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7F0B4-E1B1-02AB-2947-45A1D58992D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D4A05-5130-FAFB-CB2C-4F0C0BB3B5C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7AD69-8000-9FCC-918D-AA94A872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4D98CA-ED83-1E05-FFE5-015AC9513B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621E89-43E9-6594-AA48-EA0A30B6A7B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</p:spTree>
    <p:extLst>
      <p:ext uri="{BB962C8B-B14F-4D97-AF65-F5344CB8AC3E}">
        <p14:creationId xmlns:p14="http://schemas.microsoft.com/office/powerpoint/2010/main" val="2322525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022D-2C30-77C6-080D-63CD7A1F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8714F-2966-16CE-D485-F8AD4C3F88B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3EE-5253-DC98-FBCC-BF236DBF73F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44CF9-06FA-D0A4-2E53-D0651AEA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89B6D5-A620-4715-0F1F-A6FACC180E1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EA4EF5-B540-F9EE-8D22-D5D55E850F6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8C65BC-81BF-6223-410D-C832F235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8" y="826374"/>
            <a:ext cx="11613626" cy="50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57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Remember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B66D-09BA-994C-A509-E9B1FD9A0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9B60-1A6E-AAE6-A327-50757220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DBF65-2DDD-69F1-67F4-89056B9CA5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D057-B054-DA25-3EB0-F6A717DC555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6FD64-2FC6-0899-2B6B-BAC1BDD8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8B61A3-DCB7-EB0E-B7C3-65BA136158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CCA4-7196-21F4-6E71-EC7FFDEB1F7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676A8-0785-AA19-26AD-FCF3FFA7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B0D4C-EE99-B579-56BD-B4ECBEB3714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F7EB0-A4AF-0A34-FD48-7553D5211F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BBC74-0AA6-19A1-17D4-70D2747E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BAA46-7214-7FB8-30C0-ADAC553BC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C7075-52FD-0DC8-614B-C4D33C33C9F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3AB5E-4240-EF3A-46B8-3C5A23AF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E9401D-1B05-189A-162A-3E2562FA42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73AA-9076-09A6-16FD-117A3BE97B5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69E1E-620B-752D-1625-CDBF987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BC6D0-D781-65BA-C6D7-336969F342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F7B-5122-D527-CC65-42F3DD5C859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CE439-1355-E04F-C7A4-B4956904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F2974E-B5C2-17AE-54CD-9F76F4F484A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1902</Words>
  <Application>Microsoft Office PowerPoint</Application>
  <PresentationFormat>Widescreen</PresentationFormat>
  <Paragraphs>273</Paragraphs>
  <Slides>34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Google Sans</vt:lpstr>
      <vt:lpstr>Lato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76</cp:revision>
  <dcterms:created xsi:type="dcterms:W3CDTF">2023-04-14T15:29:09Z</dcterms:created>
  <dcterms:modified xsi:type="dcterms:W3CDTF">2025-03-31T18:08:11Z</dcterms:modified>
</cp:coreProperties>
</file>